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CCB"/>
          </a:solidFill>
        </a:fill>
      </a:tcStyle>
    </a:wholeTbl>
    <a:band2H>
      <a:tcTxStyle b="def" i="def"/>
      <a:tcStyle>
        <a:tcBdr/>
        <a:fill>
          <a:solidFill>
            <a:srgbClr val="FC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1F1F0"/>
          </a:solidFill>
        </a:fill>
      </a:tcStyle>
    </a:wholeTbl>
    <a:band2H>
      <a:tcTxStyle b="def" i="def"/>
      <a:tcStyle>
        <a:tcBdr/>
        <a:fill>
          <a:solidFill>
            <a:srgbClr val="F8F8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9D9D9"/>
          </a:solidFill>
        </a:fill>
      </a:tcStyle>
    </a:wholeTbl>
    <a:band2H>
      <a:tcTxStyle b="def" i="def"/>
      <a:tcStyle>
        <a:tcBdr/>
        <a:fill>
          <a:solidFill>
            <a:srgbClr val="EDED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9_Обложка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4" name="Текст заголовка"/>
          <p:cNvSpPr txBox="1"/>
          <p:nvPr>
            <p:ph type="title"/>
          </p:nvPr>
        </p:nvSpPr>
        <p:spPr>
          <a:xfrm>
            <a:off x="735494" y="3039648"/>
            <a:ext cx="10140601" cy="2326801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" name="Уровень текста 1…"/>
          <p:cNvSpPr txBox="1"/>
          <p:nvPr>
            <p:ph type="body" sz="quarter" idx="1"/>
          </p:nvPr>
        </p:nvSpPr>
        <p:spPr>
          <a:xfrm>
            <a:off x="740100" y="5509886"/>
            <a:ext cx="10135801" cy="615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6" name="Google Shape;17;p2" descr="Google Shape;17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08255" y="318461"/>
            <a:ext cx="1046791" cy="104679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5_Библиотека нумерации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7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ctr">
              <a:defRPr sz="2400"/>
            </a:lvl1pPr>
            <a:lvl2pPr algn="ctr">
              <a:defRPr sz="2400"/>
            </a:lvl2pPr>
            <a:lvl3pPr algn="ctr">
              <a:defRPr sz="2400"/>
            </a:lvl3pPr>
            <a:lvl4pPr algn="ctr">
              <a:defRPr sz="2400"/>
            </a:lvl4pPr>
            <a:lvl5pPr algn="ctr"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Белый ф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" name="Google Shape;21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Off val="41029"/>
              <a:alpha val="5960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pic>
        <p:nvPicPr>
          <p:cNvPr id="4" name="Google Shape;22;p3" descr="Google Shape;22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78253" y="237173"/>
            <a:ext cx="181334" cy="2811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Текст заголовка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6" name="Уровень текста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228600" marR="0" indent="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1pPr>
      <a:lvl2pPr marL="228600" marR="0" indent="4572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2pPr>
      <a:lvl3pPr marL="228600" marR="0" indent="9144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3pPr>
      <a:lvl4pPr marL="228600" marR="0" indent="13716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4pPr>
      <a:lvl5pPr marL="228600" marR="0" indent="18288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5pPr>
      <a:lvl6pPr marL="2781300" marR="0" indent="-3810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ts val="2000"/>
        <a:buFontTx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6pPr>
      <a:lvl7pPr marL="3238500" marR="0" indent="-3810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ts val="2000"/>
        <a:buFontTx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7pPr>
      <a:lvl8pPr marL="3695700" marR="0" indent="-3810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ts val="2000"/>
        <a:buFontTx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8pPr>
      <a:lvl9pPr marL="4152900" marR="0" indent="-38100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ts val="2000"/>
        <a:buFontTx/>
        <a:buChar char="•"/>
        <a:tabLst/>
        <a:defRPr b="0" baseline="0" cap="none" i="0" spc="0" strike="noStrike" sz="2000" u="none">
          <a:solidFill>
            <a:srgbClr val="595959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akdv/playwright-demo" TargetMode="External"/><Relationship Id="rId3" Type="http://schemas.openxmlformats.org/officeDocument/2006/relationships/hyperlink" Target="https://github.com/cenfun/monocart-reporter/tree/main?tab=readme-ov-file#code-coverage-report" TargetMode="External"/><Relationship Id="rId4" Type="http://schemas.openxmlformats.org/officeDocument/2006/relationships/hyperlink" Target="https://storybook.js.org/blog/portable-stories-for-playwright-ct/" TargetMode="External"/><Relationship Id="rId5" Type="http://schemas.openxmlformats.org/officeDocument/2006/relationships/hyperlink" Target="https://www.cy2pw.com/" TargetMode="External"/><Relationship Id="rId6" Type="http://schemas.openxmlformats.org/officeDocument/2006/relationships/hyperlink" Target="https://demo.playwright.dev/cy2pw/" TargetMode="External"/><Relationship Id="rId7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35;p6"/>
          <p:cNvSpPr txBox="1"/>
          <p:nvPr>
            <p:ph type="title" idx="4294967295"/>
          </p:nvPr>
        </p:nvSpPr>
        <p:spPr>
          <a:xfrm>
            <a:off x="735495" y="2766163"/>
            <a:ext cx="8087864" cy="12283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Тестируем свои нервы: опыт перехода с cypress на playwright</a:t>
            </a:r>
          </a:p>
        </p:txBody>
      </p:sp>
      <p:sp>
        <p:nvSpPr>
          <p:cNvPr id="50" name="Google Shape;36;p6"/>
          <p:cNvSpPr txBox="1"/>
          <p:nvPr>
            <p:ph type="body" sz="quarter" idx="4294967295"/>
          </p:nvPr>
        </p:nvSpPr>
        <p:spPr>
          <a:xfrm>
            <a:off x="740101" y="5509886"/>
            <a:ext cx="10135800" cy="307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Дмитрий Макаркин, 2024</a:t>
            </a:r>
          </a:p>
        </p:txBody>
      </p:sp>
      <p:sp>
        <p:nvSpPr>
          <p:cNvPr id="51" name="Google Shape;37;p6"/>
          <p:cNvSpPr txBox="1"/>
          <p:nvPr>
            <p:ph type="sldNum" sz="quarter" idx="2"/>
          </p:nvPr>
        </p:nvSpPr>
        <p:spPr>
          <a:xfrm>
            <a:off x="11990196" y="659479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" name="Google Shape;38;p6"/>
          <p:cNvSpPr txBox="1"/>
          <p:nvPr/>
        </p:nvSpPr>
        <p:spPr>
          <a:xfrm>
            <a:off x="11601973" y="6588938"/>
            <a:ext cx="51510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53" name="Google Shape;39;p6" descr="Google Shape;39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050" y="3515876"/>
            <a:ext cx="2943651" cy="2943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Google Shape;40;p6" descr="Google Shape;40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4788" y="304800"/>
            <a:ext cx="2466182" cy="2461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23;p14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Google Shape;124;p14"/>
          <p:cNvSpPr txBox="1"/>
          <p:nvPr/>
        </p:nvSpPr>
        <p:spPr>
          <a:xfrm>
            <a:off x="4458502" y="4021899"/>
            <a:ext cx="6428450" cy="54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Запускать тесты в Chrome</a:t>
            </a:r>
          </a:p>
        </p:txBody>
      </p:sp>
      <p:sp>
        <p:nvSpPr>
          <p:cNvPr id="138" name="Google Shape;125;p14"/>
          <p:cNvSpPr txBox="1"/>
          <p:nvPr/>
        </p:nvSpPr>
        <p:spPr>
          <a:xfrm>
            <a:off x="462901" y="197299"/>
            <a:ext cx="8360999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Пора обновляться!</a:t>
            </a:r>
          </a:p>
        </p:txBody>
      </p:sp>
      <p:sp>
        <p:nvSpPr>
          <p:cNvPr id="139" name="Google Shape;127;p14"/>
          <p:cNvSpPr txBox="1"/>
          <p:nvPr/>
        </p:nvSpPr>
        <p:spPr>
          <a:xfrm>
            <a:off x="4412774" y="2656697"/>
            <a:ext cx="6997501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Нужно обновиться до Cypress v12+</a:t>
            </a:r>
          </a:p>
        </p:txBody>
      </p:sp>
      <p:pic>
        <p:nvPicPr>
          <p:cNvPr id="140" name="Google Shape;128;p14" descr="Google Shape;128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849" y="1396613"/>
            <a:ext cx="2141752" cy="517587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Google Shape;129;p14"/>
          <p:cNvSpPr/>
          <p:nvPr/>
        </p:nvSpPr>
        <p:spPr>
          <a:xfrm>
            <a:off x="3784500" y="2686199"/>
            <a:ext cx="344101" cy="499201"/>
          </a:xfrm>
          <a:prstGeom prst="chevron">
            <a:avLst>
              <a:gd name="adj" fmla="val 50000"/>
            </a:avLst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142" name="Google Shape;130;p14"/>
          <p:cNvSpPr/>
          <p:nvPr/>
        </p:nvSpPr>
        <p:spPr>
          <a:xfrm>
            <a:off x="3784500" y="4064799"/>
            <a:ext cx="344101" cy="499201"/>
          </a:xfrm>
          <a:prstGeom prst="chevron">
            <a:avLst>
              <a:gd name="adj" fmla="val 50000"/>
            </a:avLst>
          </a:prstGeom>
          <a:solidFill>
            <a:srgbClr val="E7E6E6"/>
          </a:solidFill>
          <a:ln>
            <a:solidFill>
              <a:srgbClr val="44546A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35;p15"/>
          <p:cNvSpPr txBox="1"/>
          <p:nvPr>
            <p:ph type="sldNum" sz="quarter" idx="2"/>
          </p:nvPr>
        </p:nvSpPr>
        <p:spPr>
          <a:xfrm>
            <a:off x="11985721" y="6588938"/>
            <a:ext cx="131354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Google Shape;137;p15"/>
          <p:cNvSpPr txBox="1"/>
          <p:nvPr/>
        </p:nvSpPr>
        <p:spPr>
          <a:xfrm>
            <a:off x="516699" y="251724"/>
            <a:ext cx="80856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Что получили?</a:t>
            </a:r>
          </a:p>
        </p:txBody>
      </p:sp>
      <p:sp>
        <p:nvSpPr>
          <p:cNvPr id="146" name="Google Shape;138;p15"/>
          <p:cNvSpPr txBox="1"/>
          <p:nvPr/>
        </p:nvSpPr>
        <p:spPr>
          <a:xfrm>
            <a:off x="4176712" y="1480896"/>
            <a:ext cx="6882001" cy="2058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С обновлением версии и запуском в Chrome тесты действительно стали проходить быстрее</a:t>
            </a:r>
          </a:p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Новый интерфейс в open режиме</a:t>
            </a:r>
          </a:p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Ушли некоторые баги</a:t>
            </a:r>
            <a:br/>
            <a:r>
              <a:t>				</a:t>
            </a:r>
            <a:br/>
            <a:r>
              <a:t>  					и…</a:t>
            </a:r>
          </a:p>
        </p:txBody>
      </p:sp>
      <p:sp>
        <p:nvSpPr>
          <p:cNvPr id="147" name="Google Shape;139;p15"/>
          <p:cNvSpPr txBox="1"/>
          <p:nvPr/>
        </p:nvSpPr>
        <p:spPr>
          <a:xfrm>
            <a:off x="4133288" y="4009621"/>
            <a:ext cx="7352401" cy="2058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Сломался offline режим</a:t>
            </a:r>
          </a:p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Сломалась некоторые тесты</a:t>
            </a:r>
          </a:p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Пришлось поднять ещё на несколько минорок, потому что перестали запускаться тесты на 117 версии хрома</a:t>
            </a:r>
          </a:p>
          <a:p>
            <a:pPr marL="457200" indent="-355600">
              <a:lnSpc>
                <a:spcPct val="115000"/>
              </a:lnSpc>
              <a:buClr>
                <a:srgbClr val="FFFFFF"/>
              </a:buClr>
              <a:buSzPts val="2000"/>
              <a:buFont typeface="Arial"/>
              <a:buChar char="●"/>
              <a:defRPr sz="2000">
                <a:solidFill>
                  <a:srgbClr val="FFFFFF"/>
                </a:solidFill>
              </a:defRPr>
            </a:pPr>
            <a:r>
              <a:t>Ускорение не драматическое</a:t>
            </a:r>
          </a:p>
        </p:txBody>
      </p:sp>
      <p:pic>
        <p:nvPicPr>
          <p:cNvPr id="148" name="Google Shape;140;p15" descr="Google Shape;140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750" y="1279312"/>
            <a:ext cx="3024289" cy="5080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48;p16" descr="Google Shape;14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358" y="5332115"/>
            <a:ext cx="12316716" cy="1556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Google Shape;149;p16" descr="Google Shape;149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9991" y="3463692"/>
            <a:ext cx="12251982" cy="19006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Google Shape;147;p16" descr="Google Shape;147;p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1618" y="1860060"/>
            <a:ext cx="12251981" cy="161937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Google Shape;150;p16"/>
          <p:cNvSpPr txBox="1"/>
          <p:nvPr/>
        </p:nvSpPr>
        <p:spPr>
          <a:xfrm>
            <a:off x="516699" y="251724"/>
            <a:ext cx="80856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Jenkins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0;p16"/>
          <p:cNvSpPr txBox="1"/>
          <p:nvPr/>
        </p:nvSpPr>
        <p:spPr>
          <a:xfrm>
            <a:off x="516699" y="251724"/>
            <a:ext cx="80856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DevTools</a:t>
            </a:r>
          </a:p>
        </p:txBody>
      </p:sp>
      <p:pic>
        <p:nvPicPr>
          <p:cNvPr id="156" name="Google Shape;158;p17" descr="Google Shape;158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110" y="1258516"/>
            <a:ext cx="9672345" cy="5303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66;p18" descr="Google Shape;166;p18"/>
          <p:cNvPicPr>
            <a:picLocks noChangeAspect="1"/>
          </p:cNvPicPr>
          <p:nvPr/>
        </p:nvPicPr>
        <p:blipFill>
          <a:blip r:embed="rId2">
            <a:extLst/>
          </a:blip>
          <a:srcRect l="0" t="0" r="56644" b="2476"/>
          <a:stretch>
            <a:fillRect/>
          </a:stretch>
        </p:blipFill>
        <p:spPr>
          <a:xfrm>
            <a:off x="5105666" y="0"/>
            <a:ext cx="7094691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DevTools"/>
          <p:cNvSpPr txBox="1"/>
          <p:nvPr/>
        </p:nvSpPr>
        <p:spPr>
          <a:xfrm>
            <a:off x="918532" y="3132925"/>
            <a:ext cx="2831134" cy="592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DevTools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93;p11"/>
          <p:cNvSpPr txBox="1"/>
          <p:nvPr/>
        </p:nvSpPr>
        <p:spPr>
          <a:xfrm>
            <a:off x="421244" y="386230"/>
            <a:ext cx="7440302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Нестабильные тесты</a:t>
            </a:r>
          </a:p>
        </p:txBody>
      </p:sp>
      <p:sp>
        <p:nvSpPr>
          <p:cNvPr id="162" name="Google Shape;94;p11"/>
          <p:cNvSpPr txBox="1"/>
          <p:nvPr/>
        </p:nvSpPr>
        <p:spPr>
          <a:xfrm>
            <a:off x="421249" y="1155888"/>
            <a:ext cx="9646802" cy="375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Тесты, связанные со скроллом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Проверка скелетонов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Некорректное мокирование (после вызова, только часть запросов замокано)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Много тестов изначально написаны не очень корректно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Исторически тесты были «зависимыми», включение флага «testIsolation» ломало часть тестов</a:t>
            </a:r>
          </a:p>
        </p:txBody>
      </p:sp>
      <p:pic>
        <p:nvPicPr>
          <p:cNvPr id="163" name="cypress-training.png" descr="cypress-trai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454" y="4935990"/>
            <a:ext cx="1370447" cy="154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93;p11"/>
          <p:cNvSpPr txBox="1"/>
          <p:nvPr/>
        </p:nvSpPr>
        <p:spPr>
          <a:xfrm>
            <a:off x="421244" y="386230"/>
            <a:ext cx="7440302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К чему пришли</a:t>
            </a:r>
          </a:p>
        </p:txBody>
      </p:sp>
      <p:sp>
        <p:nvSpPr>
          <p:cNvPr id="166" name="Google Shape;94;p11"/>
          <p:cNvSpPr txBox="1"/>
          <p:nvPr/>
        </p:nvSpPr>
        <p:spPr>
          <a:xfrm>
            <a:off x="396493" y="1551164"/>
            <a:ext cx="9646801" cy="375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В самом крупном проекте &gt; 700 тестов, выполнение 40-60 минут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Регулярно появлялись какие-то нестабильные тесты и приходилось по пол дня собирать релизную сборку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Постоянно растёт количество кода и количество тестов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Регулярный рефакторинг и оптимизации координально не решали проблему</a:t>
            </a:r>
          </a:p>
        </p:txBody>
      </p:sp>
      <p:pic>
        <p:nvPicPr>
          <p:cNvPr id="167" name="cypress-training.png" descr="cypress-trai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454" y="4935990"/>
            <a:ext cx="1370447" cy="154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Google Shape;174;p19" descr="Google Shape;174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8424" y="1252555"/>
            <a:ext cx="4876801" cy="487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А что если переписать тесты?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4" name="Google Shape;182;p20" descr="Google Shape;182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050" y="3515876"/>
            <a:ext cx="2943651" cy="2943652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oogle Shape;183;p20"/>
          <p:cNvSpPr txBox="1"/>
          <p:nvPr/>
        </p:nvSpPr>
        <p:spPr>
          <a:xfrm>
            <a:off x="421249" y="1684132"/>
            <a:ext cx="8365202" cy="2991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Поддерживается Microsoft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Сделано разработчиками Chrome Dev Tools, Puppeteer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Интуитивно-понятный синтаксис в целом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Позволяет распределять тесты в рамках projects (фильтр на тесты, разные настройки)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Параллельный запуск в N потоках</a:t>
            </a:r>
          </a:p>
        </p:txBody>
      </p:sp>
      <p:sp>
        <p:nvSpPr>
          <p:cNvPr id="176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Playwright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Google Shape;211;p23" descr="Google Shape;21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11249" y="3194675"/>
            <a:ext cx="2227926" cy="222792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Google Shape;212;p23"/>
          <p:cNvSpPr txBox="1"/>
          <p:nvPr/>
        </p:nvSpPr>
        <p:spPr>
          <a:xfrm>
            <a:off x="876924" y="1187895"/>
            <a:ext cx="10246801" cy="5336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15000"/>
              </a:lnSpc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Плюсы Playwright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Параллелизм по-потокам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Встроенная фильтрация по-проектам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Встроенный старт веб-сервера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Возможность собирать покрытие средствами v8 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Авто-ожидание и методы ожидания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Проверка скриншотов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Расширение базовых сущностей test, expect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Тест step, series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</a:p>
          <a:p>
            <a:pPr>
              <a:lnSpc>
                <a:spcPct val="115000"/>
              </a:lnSpc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Минусы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менее привлекательный кастомный UI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отсутствие sinon (stub, spy) из коробки</a:t>
            </a:r>
          </a:p>
        </p:txBody>
      </p:sp>
      <p:sp>
        <p:nvSpPr>
          <p:cNvPr id="181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Возможности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45;p7"/>
          <p:cNvSpPr txBox="1"/>
          <p:nvPr>
            <p:ph type="sldNum" sz="quarter" idx="2"/>
          </p:nvPr>
        </p:nvSpPr>
        <p:spPr>
          <a:xfrm>
            <a:off x="11990074" y="6588938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" name="Google Shape;46;p7"/>
          <p:cNvSpPr txBox="1"/>
          <p:nvPr/>
        </p:nvSpPr>
        <p:spPr>
          <a:xfrm>
            <a:off x="1971000" y="2088125"/>
            <a:ext cx="8501601" cy="108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40+ команд, 70+ фронтенд разработчиков, 40+ UI сервисов, 60+ виджетов</a:t>
            </a:r>
          </a:p>
        </p:txBody>
      </p:sp>
      <p:sp>
        <p:nvSpPr>
          <p:cNvPr id="58" name="Google Shape;48;p7"/>
          <p:cNvSpPr txBox="1"/>
          <p:nvPr/>
        </p:nvSpPr>
        <p:spPr>
          <a:xfrm>
            <a:off x="1962729" y="753577"/>
            <a:ext cx="9078601" cy="1096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Альфа-Онлайн - веб-версия банка для физических лиц</a:t>
            </a:r>
          </a:p>
        </p:txBody>
      </p:sp>
      <p:sp>
        <p:nvSpPr>
          <p:cNvPr id="59" name="Google Shape;49;p7"/>
          <p:cNvSpPr/>
          <p:nvPr/>
        </p:nvSpPr>
        <p:spPr>
          <a:xfrm>
            <a:off x="1353182" y="1052275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60" name="Google Shape;50;p7"/>
          <p:cNvSpPr/>
          <p:nvPr/>
        </p:nvSpPr>
        <p:spPr>
          <a:xfrm>
            <a:off x="1353182" y="2381723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61" name="Google Shape;52;p7"/>
          <p:cNvSpPr/>
          <p:nvPr/>
        </p:nvSpPr>
        <p:spPr>
          <a:xfrm>
            <a:off x="1353182" y="3711170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62" name="Google Shape;53;p7"/>
          <p:cNvSpPr txBox="1"/>
          <p:nvPr/>
        </p:nvSpPr>
        <p:spPr>
          <a:xfrm>
            <a:off x="1914816" y="3417572"/>
            <a:ext cx="6428450" cy="108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Фронтенд Тех лид для core команд</a:t>
            </a:r>
          </a:p>
        </p:txBody>
      </p:sp>
      <p:sp>
        <p:nvSpPr>
          <p:cNvPr id="63" name="Google Shape;52;p7"/>
          <p:cNvSpPr/>
          <p:nvPr/>
        </p:nvSpPr>
        <p:spPr>
          <a:xfrm>
            <a:off x="1353182" y="5130410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64" name="Google Shape;53;p7"/>
          <p:cNvSpPr txBox="1"/>
          <p:nvPr/>
        </p:nvSpPr>
        <p:spPr>
          <a:xfrm>
            <a:off x="1914816" y="4836812"/>
            <a:ext cx="8169396" cy="1086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Улучшаем, ускоряем, обеспечиваем качество и непрерывность доставки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Google Shape;182;p20" descr="Google Shape;182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050" y="3515876"/>
            <a:ext cx="2943651" cy="294365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Google Shape;183;p20"/>
          <p:cNvSpPr txBox="1"/>
          <p:nvPr/>
        </p:nvSpPr>
        <p:spPr>
          <a:xfrm>
            <a:off x="365065" y="1275284"/>
            <a:ext cx="8365201" cy="5101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Добавить фильтрацию в projects по мобильным, десктопным, скриншот тестам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существующие команды из библиотеки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Добавить кастомные expect-ы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вычисление покрытия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скриншот тесты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добавление sinon, кастомных утилит</a:t>
            </a:r>
            <a:br/>
            <a:r>
              <a:t>для отслеживания вызовов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Переписать тесты в самой библиотеке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Провалидировать, какой код можно удалить (например, переход в offline/online режим, кастомные методы для проверки текста)</a:t>
            </a:r>
          </a:p>
        </p:txBody>
      </p:sp>
      <p:sp>
        <p:nvSpPr>
          <p:cNvPr id="186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Как переписывать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Google Shape;190;p21"/>
          <p:cNvSpPr txBox="1"/>
          <p:nvPr/>
        </p:nvSpPr>
        <p:spPr>
          <a:xfrm>
            <a:off x="-133" y="3113875"/>
            <a:ext cx="10378677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mockApiMethod</a:t>
            </a:r>
          </a:p>
        </p:txBody>
      </p:sp>
      <p:pic>
        <p:nvPicPr>
          <p:cNvPr id="190" name="Снимок экрана 2024-09-14 в 11.25.38.png" descr="Снимок экрана 2024-09-14 в 11.2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2702" y="0"/>
            <a:ext cx="7014282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3" name="Google Shape;182;p20" descr="Google Shape;182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050" y="3515876"/>
            <a:ext cx="2943651" cy="294365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183;p20"/>
          <p:cNvSpPr txBox="1"/>
          <p:nvPr/>
        </p:nvSpPr>
        <p:spPr>
          <a:xfrm>
            <a:off x="408549" y="1262145"/>
            <a:ext cx="9135249" cy="3835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1 метод трансформируем в 2 отдельных (для клиенских и серверных запросов)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новый синтаксис: </a:t>
            </a:r>
            <a:r>
              <a:rPr>
                <a:solidFill>
                  <a:srgbClr val="C678DD"/>
                </a:solidFill>
              </a:rPr>
              <a:t>await</a:t>
            </a:r>
            <a:r>
              <a:rPr>
                <a:solidFill>
                  <a:srgbClr val="ABB2BF"/>
                </a:solidFill>
              </a:rPr>
              <a:t> </a:t>
            </a:r>
            <a:r>
              <a:rPr i="1"/>
              <a:t>page</a:t>
            </a:r>
            <a:r>
              <a:rPr>
                <a:solidFill>
                  <a:srgbClr val="ABB2BF"/>
                </a:solidFill>
              </a:rPr>
              <a:t>.</a:t>
            </a:r>
            <a:r>
              <a:rPr>
                <a:solidFill>
                  <a:srgbClr val="61AFEF"/>
                </a:solidFill>
              </a:rPr>
              <a:t>route</a:t>
            </a:r>
            <a:r>
              <a:rPr>
                <a:solidFill>
                  <a:srgbClr val="ABB2BF"/>
                </a:solidFill>
              </a:rPr>
              <a:t>(</a:t>
            </a:r>
            <a:r>
              <a:rPr>
                <a:solidFill>
                  <a:srgbClr val="98C379"/>
                </a:solidFill>
              </a:rPr>
              <a:t>`*/**</a:t>
            </a:r>
            <a:r>
              <a:rPr>
                <a:solidFill>
                  <a:srgbClr val="C678DD"/>
                </a:solidFill>
              </a:rPr>
              <a:t>${</a:t>
            </a:r>
            <a:r>
              <a:t>path</a:t>
            </a:r>
            <a:r>
              <a:rPr>
                <a:solidFill>
                  <a:srgbClr val="C678DD"/>
                </a:solidFill>
              </a:rPr>
              <a:t>}</a:t>
            </a:r>
            <a:r>
              <a:rPr>
                <a:solidFill>
                  <a:srgbClr val="98C379"/>
                </a:solidFill>
              </a:rPr>
              <a:t>`</a:t>
            </a:r>
            <a:r>
              <a:rPr>
                <a:solidFill>
                  <a:srgbClr val="ABB2BF"/>
                </a:solidFill>
              </a:rPr>
              <a:t>, </a:t>
            </a:r>
            <a:r>
              <a:rPr>
                <a:solidFill>
                  <a:srgbClr val="C678DD"/>
                </a:solidFill>
              </a:rPr>
              <a:t>async</a:t>
            </a:r>
            <a:r>
              <a:rPr>
                <a:solidFill>
                  <a:srgbClr val="ABB2BF"/>
                </a:solidFill>
              </a:rPr>
              <a:t> (</a:t>
            </a:r>
            <a:r>
              <a:rPr i="1"/>
              <a:t>route</a:t>
            </a:r>
            <a:r>
              <a:rPr>
                <a:solidFill>
                  <a:srgbClr val="ABB2BF"/>
                </a:solidFill>
              </a:rPr>
              <a:t>, </a:t>
            </a:r>
            <a:r>
              <a:rPr i="1"/>
              <a:t>request</a:t>
            </a:r>
            <a:r>
              <a:rPr>
                <a:solidFill>
                  <a:srgbClr val="ABB2BF"/>
                </a:solidFill>
              </a:rPr>
              <a:t>) </a:t>
            </a:r>
            <a:r>
              <a:rPr>
                <a:solidFill>
                  <a:srgbClr val="C678DD"/>
                </a:solidFill>
              </a:rPr>
              <a:t>=&gt;</a:t>
            </a:r>
            <a:r>
              <a:rPr>
                <a:solidFill>
                  <a:srgbClr val="ABB2BF"/>
                </a:solidFill>
              </a:rPr>
              <a:t> {})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параметры в виде регулярок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encoded параметры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вызовы с одинаковым путём, но разными методами (GET, POST)</a:t>
            </a:r>
          </a:p>
          <a:p>
            <a:pPr marL="457200" indent="-387350">
              <a:lnSpc>
                <a:spcPct val="115000"/>
              </a:lnSpc>
              <a:buClr>
                <a:schemeClr val="accent1"/>
              </a:buClr>
              <a:buSzPts val="2500"/>
              <a:buFont typeface="Arial"/>
              <a:buChar char="●"/>
              <a:defRPr sz="2500">
                <a:solidFill>
                  <a:srgbClr val="FFFFFF"/>
                </a:solidFill>
              </a:defRPr>
            </a:pPr>
            <a:r>
              <a:t>Поддержать обработку ошибок</a:t>
            </a:r>
          </a:p>
        </p:txBody>
      </p:sp>
      <p:sp>
        <p:nvSpPr>
          <p:cNvPr id="195" name="Google Shape;190;p21"/>
          <p:cNvSpPr txBox="1"/>
          <p:nvPr/>
        </p:nvSpPr>
        <p:spPr>
          <a:xfrm>
            <a:off x="421249" y="386224"/>
            <a:ext cx="10378678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Сложности (пример mockApiMethod)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Результаты POC</a:t>
            </a:r>
          </a:p>
        </p:txBody>
      </p:sp>
      <p:pic>
        <p:nvPicPr>
          <p:cNvPr id="199" name="Google Shape;191;p21" descr="Google Shape;191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050" y="3515876"/>
            <a:ext cx="2943651" cy="2943652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Google Shape;192;p21"/>
          <p:cNvSpPr txBox="1"/>
          <p:nvPr/>
        </p:nvSpPr>
        <p:spPr>
          <a:xfrm>
            <a:off x="933649" y="4607499"/>
            <a:ext cx="7846502" cy="88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15000"/>
              </a:lnSpc>
              <a:defRPr sz="2500"/>
            </a:lvl1pPr>
          </a:lstStyle>
          <a:p>
            <a:pPr/>
            <a:r>
              <a:t>Замеры без покрытия и с покрытием проводились в разные периоды времени</a:t>
            </a:r>
          </a:p>
        </p:txBody>
      </p:sp>
      <p:graphicFrame>
        <p:nvGraphicFramePr>
          <p:cNvPr id="201" name="Google Shape;193;p21"/>
          <p:cNvGraphicFramePr/>
          <p:nvPr/>
        </p:nvGraphicFramePr>
        <p:xfrm>
          <a:off x="889249" y="1412049"/>
          <a:ext cx="7846502" cy="27809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15500"/>
                <a:gridCol w="2615500"/>
                <a:gridCol w="2615500"/>
              </a:tblGrid>
              <a:tr h="7724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Число воркеров 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Cypress (NodeJS 18, Jenkins), сек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Playwright (NodeJS 18, Jenkins), сек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21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1 воркер (31 тест)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35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21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1 воркер (31 тест)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53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30 (без покрытия)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5021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2 воркера (31 тест)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rgbClr val="FFFFFF"/>
                          </a:solidFill>
                        </a:defRPr>
                      </a:pPr>
                    </a:p>
                  </a:txBody>
                  <a:tcPr marL="91425" marR="91425" marT="91425" marB="91425" anchor="t" anchorCtr="0" horzOverflow="overflow"/>
                </a:tc>
              </a:tr>
              <a:tr h="5021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2 воркера (31 тест)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-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17 (без покрытия)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Google Shape;212;p23"/>
          <p:cNvSpPr txBox="1"/>
          <p:nvPr/>
        </p:nvSpPr>
        <p:spPr>
          <a:xfrm>
            <a:off x="876924" y="2613950"/>
            <a:ext cx="10246801" cy="24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Используем </a:t>
            </a:r>
            <a:r>
              <a:rPr i="1"/>
              <a:t>instanbul</a:t>
            </a:r>
            <a:endParaRPr i="1"/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Код инструментируется с помощью</a:t>
            </a:r>
            <a:br/>
            <a:r>
              <a:rPr i="1"/>
              <a:t>babel-plugin-istanbu</a:t>
            </a:r>
            <a:r>
              <a:t>l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В fixture добавляется хук </a:t>
            </a:r>
            <a:br/>
            <a:r>
              <a:t>для контекста страницы </a:t>
            </a:r>
            <a:r>
              <a:rPr i="1"/>
              <a:t>addCoverage </a:t>
            </a:r>
          </a:p>
        </p:txBody>
      </p:sp>
      <p:sp>
        <p:nvSpPr>
          <p:cNvPr id="205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Покрытие</a:t>
            </a:r>
          </a:p>
        </p:txBody>
      </p:sp>
      <p:pic>
        <p:nvPicPr>
          <p:cNvPr id="206" name="Снимок экрана 2024-09-14 в 14.24.11.png" descr="Снимок экрана 2024-09-14 в 14.24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3265" y="1375460"/>
            <a:ext cx="5485233" cy="4255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Google Shape;212;p23"/>
          <p:cNvSpPr txBox="1"/>
          <p:nvPr/>
        </p:nvSpPr>
        <p:spPr>
          <a:xfrm>
            <a:off x="876924" y="1289756"/>
            <a:ext cx="10246801" cy="5132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Шрифты локально и на CI должны совпадать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Запускайте такие тесты в докер контейнере образа на базе того, который используется на CI</a:t>
            </a:r>
          </a:p>
          <a:p>
            <a:pPr lvl="1" indent="228600">
              <a:lnSpc>
                <a:spcPct val="115000"/>
              </a:lnSpc>
              <a:defRPr sz="1200">
                <a:solidFill>
                  <a:srgbClr val="FFFFFF"/>
                </a:solidFill>
              </a:defRPr>
            </a:pPr>
            <a:br/>
            <a:r>
              <a:rPr i="1"/>
              <a:t>FROM &lt;образ на CI&gt;</a:t>
            </a:r>
            <a:br>
              <a:rPr i="1"/>
            </a:br>
            <a:endParaRPr i="1"/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# Установка Playwright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RUN yarn add playwright@1.44.1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# Установка необходимых зависимостей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RUN npx playwright install-deps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# Установить браузеры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RUN npx playwright install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# Установка корректных прав на директорию .cache/ms-playwright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RUN mkdir -p ~/.cache/ms-playwright \</a:t>
            </a:r>
          </a:p>
          <a:p>
            <a:pPr lvl="1" indent="228600">
              <a:lnSpc>
                <a:spcPct val="115000"/>
              </a:lnSpc>
              <a:defRPr i="1" sz="1200">
                <a:solidFill>
                  <a:srgbClr val="FFFFFF"/>
                </a:solidFill>
              </a:defRPr>
            </a:pPr>
            <a:r>
              <a:t>  &amp;&amp; chmod -R 777 ~/.cache/ms-playwright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Такой образ придётся поддерживать</a:t>
            </a:r>
          </a:p>
        </p:txBody>
      </p:sp>
      <p:sp>
        <p:nvSpPr>
          <p:cNvPr id="210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Скриншот тесты</a:t>
            </a:r>
          </a:p>
        </p:txBody>
      </p:sp>
      <p:sp>
        <p:nvSpPr>
          <p:cNvPr id="211" name="Текст"/>
          <p:cNvSpPr txBox="1"/>
          <p:nvPr/>
        </p:nvSpPr>
        <p:spPr>
          <a:xfrm>
            <a:off x="5865837" y="3330308"/>
            <a:ext cx="460326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/>
          </a:p>
        </p:txBody>
      </p:sp>
      <p:pic>
        <p:nvPicPr>
          <p:cNvPr id="212" name="Google Shape;191;p21" descr="Google Shape;191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6050" y="3515876"/>
            <a:ext cx="2943651" cy="2943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Google Shape;211;p23" descr="Google Shape;21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9978" y="3840795"/>
            <a:ext cx="2227925" cy="222792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212;p23"/>
          <p:cNvSpPr txBox="1"/>
          <p:nvPr/>
        </p:nvSpPr>
        <p:spPr>
          <a:xfrm>
            <a:off x="876924" y="2410228"/>
            <a:ext cx="10246801" cy="289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Время  выполнения тестов 1 к 1 уменьшилось на ~25-30%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Время выполнения тестов в самом крупном проекте с учётом рефакторинга и выполнения на 2 потоках уменьшилось до 4 раз </a:t>
            </a:r>
            <a:br/>
            <a:r>
              <a:t>(~40-45 минут -&gt; ~10минут)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Появился удобный allure-reporter - работает в Jenkins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Тесты стали более стабильными и предсказуемыми - </a:t>
            </a:r>
            <a:br/>
            <a:r>
              <a:t>не надо часами пытаться собрать релиз</a:t>
            </a:r>
          </a:p>
        </p:txBody>
      </p:sp>
      <p:sp>
        <p:nvSpPr>
          <p:cNvPr id="217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Выводы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0" name="Google Shape;211;p23" descr="Google Shape;21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9978" y="3840795"/>
            <a:ext cx="2227925" cy="222792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Google Shape;212;p23"/>
          <p:cNvSpPr txBox="1"/>
          <p:nvPr/>
        </p:nvSpPr>
        <p:spPr>
          <a:xfrm>
            <a:off x="876924" y="2410228"/>
            <a:ext cx="10246801" cy="2891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Разрешите 1 retry не тест 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Сразу сложно учесть всё - приходится делать фиксы в моменте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Для миграции стоит пользоваться конвертером и chat gpt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Необходимо подготовить гайд по миграции,</a:t>
            </a:r>
            <a:br/>
            <a:r>
              <a:t>в идеале написать скрипт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Необходимо подготовить документацию с примерами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Необходимо проводить презентации и воркшопы</a:t>
            </a:r>
          </a:p>
        </p:txBody>
      </p:sp>
      <p:sp>
        <p:nvSpPr>
          <p:cNvPr id="222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Рекомендации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5" name="Google Shape;211;p23" descr="Google Shape;21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29978" y="3840795"/>
            <a:ext cx="2227925" cy="222792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Google Shape;212;p23"/>
          <p:cNvSpPr txBox="1"/>
          <p:nvPr/>
        </p:nvSpPr>
        <p:spPr>
          <a:xfrm>
            <a:off x="876924" y="2206505"/>
            <a:ext cx="10246801" cy="329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Ответьте на вопрос: зачем это нужно вашему проекту / бизнесу?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Прикиньте, оправданы ли затраты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Если у вас маленький или среднего размера проект, </a:t>
            </a:r>
            <a:br/>
            <a:r>
              <a:t>то скорей всего вы можете  просто немного оптимизировать существующие тесты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Если у вас древний проект, скорей всего вам это не нужно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Если у вас редкие релизы, скорей всего вам это не нужно</a:t>
            </a:r>
            <a:br/>
          </a:p>
        </p:txBody>
      </p:sp>
      <p:sp>
        <p:nvSpPr>
          <p:cNvPr id="227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Кому это нужно??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0" name="Google Shape;212;p23"/>
          <p:cNvSpPr txBox="1"/>
          <p:nvPr/>
        </p:nvSpPr>
        <p:spPr>
          <a:xfrm>
            <a:off x="876924" y="1960742"/>
            <a:ext cx="10246801" cy="379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Лучше использовать для виджетов </a:t>
            </a:r>
            <a:br/>
            <a:r>
              <a:t>и / или в библиотеках компонентов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Есть интеграция со storybook</a:t>
            </a:r>
          </a:p>
          <a:p>
            <a:pPr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Под капотом используется vite для сборки</a:t>
            </a:r>
          </a:p>
          <a:p>
            <a:pPr lvl="3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Для компонентов из cjs библиотек помогает</a:t>
            </a:r>
            <a:br/>
          </a:p>
          <a:p>
            <a:pPr lvl="3" indent="685800" defTabSz="457200">
              <a:defRPr sz="1200">
                <a:solidFill>
                  <a:srgbClr val="E06C7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ctViteConfig</a:t>
            </a:r>
            <a:r>
              <a:rPr>
                <a:solidFill>
                  <a:srgbClr val="ABB2BF"/>
                </a:solidFill>
              </a:rPr>
              <a:t>: {</a:t>
            </a:r>
            <a:endParaRPr>
              <a:solidFill>
                <a:srgbClr val="ABB2BF"/>
              </a:solidFill>
            </a:endParaRPr>
          </a:p>
          <a:p>
            <a:pPr defTabSz="457200">
              <a:defRPr sz="12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</a:t>
            </a:r>
            <a:r>
              <a:rPr>
                <a:solidFill>
                  <a:srgbClr val="E06C75"/>
                </a:solidFill>
              </a:rPr>
              <a:t>build</a:t>
            </a:r>
            <a:r>
              <a:t>: {</a:t>
            </a:r>
          </a:p>
          <a:p>
            <a:pPr defTabSz="457200">
              <a:defRPr sz="1200">
                <a:solidFill>
                  <a:srgbClr val="E06C7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ABB2BF"/>
                </a:solidFill>
              </a:rPr>
              <a:t>                </a:t>
            </a:r>
            <a:r>
              <a:t>commonjsOptions</a:t>
            </a:r>
            <a:r>
              <a:rPr>
                <a:solidFill>
                  <a:srgbClr val="ABB2BF"/>
                </a:solidFill>
              </a:rPr>
              <a:t>: { </a:t>
            </a:r>
            <a:r>
              <a:t>transformMixedEsModules</a:t>
            </a:r>
            <a:r>
              <a:rPr>
                <a:solidFill>
                  <a:srgbClr val="ABB2BF"/>
                </a:solidFill>
              </a:rPr>
              <a:t>: </a:t>
            </a:r>
            <a:r>
              <a:rPr>
                <a:solidFill>
                  <a:srgbClr val="D19A66"/>
                </a:solidFill>
              </a:rPr>
              <a:t>true</a:t>
            </a:r>
            <a:r>
              <a:rPr>
                <a:solidFill>
                  <a:srgbClr val="ABB2BF"/>
                </a:solidFill>
              </a:rPr>
              <a:t> },</a:t>
            </a:r>
            <a:endParaRPr>
              <a:solidFill>
                <a:srgbClr val="ABB2BF"/>
              </a:solidFill>
            </a:endParaRPr>
          </a:p>
          <a:p>
            <a:pPr defTabSz="457200">
              <a:defRPr sz="12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   },</a:t>
            </a:r>
          </a:p>
          <a:p>
            <a:pPr defTabSz="457200">
              <a:defRPr sz="12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},</a:t>
            </a:r>
          </a:p>
          <a:p>
            <a:pPr defTabSz="457200">
              <a:defRPr sz="12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31" name="Google Shape;190;p21"/>
          <p:cNvSpPr txBox="1"/>
          <p:nvPr/>
        </p:nvSpPr>
        <p:spPr>
          <a:xfrm>
            <a:off x="-28225" y="1032344"/>
            <a:ext cx="9390001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Компонентное тестирование</a:t>
            </a:r>
          </a:p>
        </p:txBody>
      </p:sp>
      <p:pic>
        <p:nvPicPr>
          <p:cNvPr id="232" name="Снимок экрана 2024-09-14 в 13.50.16.png" descr="Снимок экрана 2024-09-14 в 13.5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6119" y="-1"/>
            <a:ext cx="356960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45;p7"/>
          <p:cNvSpPr txBox="1"/>
          <p:nvPr>
            <p:ph type="sldNum" sz="quarter" idx="2"/>
          </p:nvPr>
        </p:nvSpPr>
        <p:spPr>
          <a:xfrm>
            <a:off x="11990074" y="6588938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Google Shape;46;p7"/>
          <p:cNvSpPr txBox="1"/>
          <p:nvPr/>
        </p:nvSpPr>
        <p:spPr>
          <a:xfrm>
            <a:off x="2055277" y="2537599"/>
            <a:ext cx="6428450" cy="54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Почему cypress?</a:t>
            </a:r>
          </a:p>
        </p:txBody>
      </p:sp>
      <p:sp>
        <p:nvSpPr>
          <p:cNvPr id="68" name="Google Shape;48;p7"/>
          <p:cNvSpPr txBox="1"/>
          <p:nvPr/>
        </p:nvSpPr>
        <p:spPr>
          <a:xfrm>
            <a:off x="2009550" y="1472247"/>
            <a:ext cx="9078601" cy="55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Кратко про уровни тестирования и что у нас</a:t>
            </a:r>
          </a:p>
        </p:txBody>
      </p:sp>
      <p:sp>
        <p:nvSpPr>
          <p:cNvPr id="69" name="Google Shape;49;p7"/>
          <p:cNvSpPr/>
          <p:nvPr/>
        </p:nvSpPr>
        <p:spPr>
          <a:xfrm>
            <a:off x="1381274" y="1501750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70" name="Google Shape;50;p7"/>
          <p:cNvSpPr/>
          <p:nvPr/>
        </p:nvSpPr>
        <p:spPr>
          <a:xfrm>
            <a:off x="1381274" y="2580500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71" name="Google Shape;51;p7"/>
          <p:cNvSpPr txBox="1"/>
          <p:nvPr/>
        </p:nvSpPr>
        <p:spPr>
          <a:xfrm>
            <a:off x="2055277" y="3530150"/>
            <a:ext cx="6428450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Почему НЕ cypress?</a:t>
            </a:r>
          </a:p>
        </p:txBody>
      </p:sp>
      <p:sp>
        <p:nvSpPr>
          <p:cNvPr id="72" name="Google Shape;52;p7"/>
          <p:cNvSpPr/>
          <p:nvPr/>
        </p:nvSpPr>
        <p:spPr>
          <a:xfrm>
            <a:off x="1381274" y="3573050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73" name="Google Shape;53;p7"/>
          <p:cNvSpPr txBox="1"/>
          <p:nvPr/>
        </p:nvSpPr>
        <p:spPr>
          <a:xfrm>
            <a:off x="2055277" y="4454325"/>
            <a:ext cx="6428450" cy="548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Выводы и рекомендации</a:t>
            </a:r>
          </a:p>
        </p:txBody>
      </p:sp>
      <p:sp>
        <p:nvSpPr>
          <p:cNvPr id="74" name="Google Shape;54;p7"/>
          <p:cNvSpPr/>
          <p:nvPr/>
        </p:nvSpPr>
        <p:spPr>
          <a:xfrm>
            <a:off x="1381274" y="4497225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75" name="Google Shape;53;p7"/>
          <p:cNvSpPr txBox="1"/>
          <p:nvPr/>
        </p:nvSpPr>
        <p:spPr>
          <a:xfrm>
            <a:off x="2051180" y="5378499"/>
            <a:ext cx="6428450" cy="54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lnSpc>
                <a:spcPct val="115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76" name="Google Shape;54;p7"/>
          <p:cNvSpPr/>
          <p:nvPr/>
        </p:nvSpPr>
        <p:spPr>
          <a:xfrm>
            <a:off x="1377178" y="5421400"/>
            <a:ext cx="344101" cy="499201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Снимок экрана 2024-09-13 в 00.43.16.png" descr="Снимок экрана 2024-09-13 в 00.4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3551" y="1658917"/>
            <a:ext cx="10790839" cy="398520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Google Shape;190;p21"/>
          <p:cNvSpPr txBox="1"/>
          <p:nvPr/>
        </p:nvSpPr>
        <p:spPr>
          <a:xfrm>
            <a:off x="421249" y="386224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Тренд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8" name="Google Shape;212;p23"/>
          <p:cNvSpPr txBox="1"/>
          <p:nvPr/>
        </p:nvSpPr>
        <p:spPr>
          <a:xfrm>
            <a:off x="876924" y="1997797"/>
            <a:ext cx="10246801" cy="371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Демо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https://github.com/makdv/playwright-demo</a:t>
            </a:r>
            <a:r>
              <a:t> </a:t>
            </a:r>
          </a:p>
          <a:p>
            <a:pPr lvl="1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Allure репортер https://allurereport.org/docs/playwright/</a:t>
            </a:r>
          </a:p>
          <a:p>
            <a:pPr lvl="1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Monocart репортер (может в v8 coverage)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https://github.com/cenfun/monocart-reporter/tree/main?tab=readme-ov-file#code-coverage-report</a:t>
            </a:r>
          </a:p>
          <a:p>
            <a:pPr lvl="1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Интеграция со сторибуком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https://storybook.js.org/blog/portable-stories-for-playwright-ct/</a:t>
            </a:r>
            <a:r>
              <a:t> </a:t>
            </a:r>
          </a:p>
          <a:p>
            <a:pPr lvl="1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Cypress 2 Playwright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https://www.cy2pw.com/</a:t>
            </a:r>
            <a:r>
              <a:t> </a:t>
            </a:r>
          </a:p>
          <a:p>
            <a:pPr lvl="1" marL="228600" indent="-228600">
              <a:lnSpc>
                <a:spcPct val="115000"/>
              </a:lnSpc>
              <a:buClr>
                <a:schemeClr val="accent1"/>
              </a:buClr>
              <a:buSzPct val="100000"/>
              <a:buChar char="•"/>
              <a:defRPr sz="2400">
                <a:solidFill>
                  <a:srgbClr val="FFFFFF"/>
                </a:solidFill>
              </a:defRPr>
            </a:pPr>
            <a:r>
              <a:t>Cypress 2 Playwright конвертер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 invalidUrl="" action="" tgtFrame="" tooltip="" history="1" highlightClick="0" endSnd="0"/>
              </a:rPr>
              <a:t>https://demo.playwright.dev/cy2pw/</a:t>
            </a:r>
            <a:r>
              <a:t> </a:t>
            </a:r>
          </a:p>
          <a:p>
            <a:pPr defTabSz="457200">
              <a:defRPr sz="1200">
                <a:solidFill>
                  <a:srgbClr val="ABB2BF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</a:p>
        </p:txBody>
      </p:sp>
      <p:sp>
        <p:nvSpPr>
          <p:cNvPr id="239" name="Google Shape;190;p21"/>
          <p:cNvSpPr txBox="1"/>
          <p:nvPr/>
        </p:nvSpPr>
        <p:spPr>
          <a:xfrm>
            <a:off x="617894" y="966796"/>
            <a:ext cx="93900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279F33"/>
                </a:solidFill>
              </a:defRPr>
            </a:lvl1pPr>
          </a:lstStyle>
          <a:p>
            <a:pPr/>
            <a:r>
              <a:t>Ссылки</a:t>
            </a:r>
          </a:p>
        </p:txBody>
      </p:sp>
      <p:pic>
        <p:nvPicPr>
          <p:cNvPr id="240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50067" y="334586"/>
            <a:ext cx="1175732" cy="1389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3" name="Google Shape;190;p21"/>
          <p:cNvSpPr txBox="1"/>
          <p:nvPr/>
        </p:nvSpPr>
        <p:spPr>
          <a:xfrm>
            <a:off x="4260512" y="2493137"/>
            <a:ext cx="9390001" cy="104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7200">
                <a:solidFill>
                  <a:srgbClr val="279F33"/>
                </a:solidFill>
              </a:defRPr>
            </a:lvl1pPr>
          </a:lstStyle>
          <a:p>
            <a:pPr/>
            <a:r>
              <a:t>Demo</a:t>
            </a:r>
          </a:p>
        </p:txBody>
      </p:sp>
      <p:pic>
        <p:nvPicPr>
          <p:cNvPr id="244" name="demo-qr.png" descr="demo-q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873" y="3941590"/>
            <a:ext cx="1970254" cy="1970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45;p7"/>
          <p:cNvSpPr txBox="1"/>
          <p:nvPr>
            <p:ph type="sldNum" sz="quarter" idx="2"/>
          </p:nvPr>
        </p:nvSpPr>
        <p:spPr>
          <a:xfrm>
            <a:off x="11977237" y="6588938"/>
            <a:ext cx="139838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7" name="Google Shape;190;p21"/>
          <p:cNvSpPr txBox="1"/>
          <p:nvPr/>
        </p:nvSpPr>
        <p:spPr>
          <a:xfrm>
            <a:off x="3354681" y="2493137"/>
            <a:ext cx="9390001" cy="1049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7200">
                <a:solidFill>
                  <a:srgbClr val="279F33"/>
                </a:solidFill>
              </a:defRPr>
            </a:lvl1pPr>
          </a:lstStyle>
          <a:p>
            <a:pPr/>
            <a:r>
              <a:t>Вопросы?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45;p7"/>
          <p:cNvSpPr txBox="1"/>
          <p:nvPr>
            <p:ph type="sldNum" sz="quarter" idx="2"/>
          </p:nvPr>
        </p:nvSpPr>
        <p:spPr>
          <a:xfrm>
            <a:off x="11990074" y="6588938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Google Shape;61;p8"/>
          <p:cNvSpPr/>
          <p:nvPr/>
        </p:nvSpPr>
        <p:spPr>
          <a:xfrm>
            <a:off x="2482538" y="1356600"/>
            <a:ext cx="6999600" cy="5303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761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algn="ctr"/>
          </a:p>
        </p:txBody>
      </p:sp>
      <p:grpSp>
        <p:nvGrpSpPr>
          <p:cNvPr id="82" name="Google Shape;62;p8"/>
          <p:cNvGrpSpPr/>
          <p:nvPr/>
        </p:nvGrpSpPr>
        <p:grpSpPr>
          <a:xfrm>
            <a:off x="4813113" y="5050499"/>
            <a:ext cx="4868101" cy="1167001"/>
            <a:chOff x="0" y="0"/>
            <a:chExt cx="4868100" cy="1166999"/>
          </a:xfrm>
        </p:grpSpPr>
        <p:sp>
          <p:nvSpPr>
            <p:cNvPr id="80" name="Сквиркл"/>
            <p:cNvSpPr/>
            <p:nvPr/>
          </p:nvSpPr>
          <p:spPr>
            <a:xfrm>
              <a:off x="0" y="0"/>
              <a:ext cx="4868101" cy="1167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Unit  ( ~ ms )"/>
            <p:cNvSpPr txBox="1"/>
            <p:nvPr/>
          </p:nvSpPr>
          <p:spPr>
            <a:xfrm>
              <a:off x="61730" y="166445"/>
              <a:ext cx="4744640" cy="834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200">
                  <a:solidFill>
                    <a:srgbClr val="FFFFFF"/>
                  </a:solidFill>
                </a:defRPr>
              </a:pPr>
              <a:r>
                <a:t>Unit </a:t>
              </a:r>
              <a:br/>
              <a:r>
                <a:t>( ~ ms )</a:t>
              </a:r>
            </a:p>
          </p:txBody>
        </p:sp>
      </p:grpSp>
      <p:grpSp>
        <p:nvGrpSpPr>
          <p:cNvPr id="85" name="Google Shape;63;p8"/>
          <p:cNvGrpSpPr/>
          <p:nvPr/>
        </p:nvGrpSpPr>
        <p:grpSpPr>
          <a:xfrm>
            <a:off x="4813113" y="3655874"/>
            <a:ext cx="4868101" cy="1167001"/>
            <a:chOff x="0" y="0"/>
            <a:chExt cx="4868100" cy="1166999"/>
          </a:xfrm>
        </p:grpSpPr>
        <p:sp>
          <p:nvSpPr>
            <p:cNvPr id="83" name="Сквиркл"/>
            <p:cNvSpPr/>
            <p:nvPr/>
          </p:nvSpPr>
          <p:spPr>
            <a:xfrm>
              <a:off x="0" y="0"/>
              <a:ext cx="4868101" cy="1167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Integration  ( ~ s )"/>
            <p:cNvSpPr txBox="1"/>
            <p:nvPr/>
          </p:nvSpPr>
          <p:spPr>
            <a:xfrm>
              <a:off x="61730" y="166445"/>
              <a:ext cx="4744640" cy="834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200">
                  <a:solidFill>
                    <a:srgbClr val="FFFFFF"/>
                  </a:solidFill>
                </a:defRPr>
              </a:pPr>
              <a:r>
                <a:t>Integration</a:t>
              </a:r>
              <a:br/>
              <a:r>
                <a:t> ( ~ s )</a:t>
              </a:r>
            </a:p>
          </p:txBody>
        </p:sp>
      </p:grpSp>
      <p:grpSp>
        <p:nvGrpSpPr>
          <p:cNvPr id="88" name="Google Shape;64;p8"/>
          <p:cNvGrpSpPr/>
          <p:nvPr/>
        </p:nvGrpSpPr>
        <p:grpSpPr>
          <a:xfrm>
            <a:off x="4813113" y="2261249"/>
            <a:ext cx="4868101" cy="1167001"/>
            <a:chOff x="0" y="0"/>
            <a:chExt cx="4868100" cy="1166999"/>
          </a:xfrm>
        </p:grpSpPr>
        <p:sp>
          <p:nvSpPr>
            <p:cNvPr id="86" name="Сквиркл"/>
            <p:cNvSpPr/>
            <p:nvPr/>
          </p:nvSpPr>
          <p:spPr>
            <a:xfrm>
              <a:off x="0" y="0"/>
              <a:ext cx="4868101" cy="11670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2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e2e  ( ~ min )"/>
            <p:cNvSpPr txBox="1"/>
            <p:nvPr/>
          </p:nvSpPr>
          <p:spPr>
            <a:xfrm>
              <a:off x="61730" y="166445"/>
              <a:ext cx="4744640" cy="834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200">
                  <a:solidFill>
                    <a:srgbClr val="FFFFFF"/>
                  </a:solidFill>
                </a:defRPr>
              </a:pPr>
              <a:r>
                <a:t>e2e </a:t>
              </a:r>
              <a:br/>
              <a:r>
                <a:t>( ~ min )</a:t>
              </a:r>
            </a:p>
          </p:txBody>
        </p:sp>
      </p:grpSp>
      <p:sp>
        <p:nvSpPr>
          <p:cNvPr id="89" name="Google Shape;65;p8"/>
          <p:cNvSpPr txBox="1"/>
          <p:nvPr/>
        </p:nvSpPr>
        <p:spPr>
          <a:xfrm>
            <a:off x="427394" y="386230"/>
            <a:ext cx="7440302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Уровни тестирования</a:t>
            </a:r>
          </a:p>
        </p:txBody>
      </p:sp>
      <p:sp>
        <p:nvSpPr>
          <p:cNvPr id="90" name="Google Shape;66;p8"/>
          <p:cNvSpPr/>
          <p:nvPr/>
        </p:nvSpPr>
        <p:spPr>
          <a:xfrm>
            <a:off x="10825474" y="2376374"/>
            <a:ext cx="234901" cy="372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919"/>
                </a:moveTo>
                <a:lnTo>
                  <a:pt x="5400" y="20919"/>
                </a:lnTo>
                <a:lnTo>
                  <a:pt x="5400" y="0"/>
                </a:lnTo>
                <a:lnTo>
                  <a:pt x="16200" y="0"/>
                </a:lnTo>
                <a:lnTo>
                  <a:pt x="16200" y="20919"/>
                </a:lnTo>
                <a:lnTo>
                  <a:pt x="21600" y="2091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4A86E8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91" name="Google Shape;67;p8"/>
          <p:cNvSpPr/>
          <p:nvPr/>
        </p:nvSpPr>
        <p:spPr>
          <a:xfrm rot="10800000">
            <a:off x="1433524" y="2376374"/>
            <a:ext cx="234902" cy="372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919"/>
                </a:moveTo>
                <a:lnTo>
                  <a:pt x="5400" y="20919"/>
                </a:lnTo>
                <a:lnTo>
                  <a:pt x="5400" y="0"/>
                </a:lnTo>
                <a:lnTo>
                  <a:pt x="16200" y="0"/>
                </a:lnTo>
                <a:lnTo>
                  <a:pt x="16200" y="20919"/>
                </a:lnTo>
                <a:lnTo>
                  <a:pt x="21600" y="2091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</a:p>
        </p:txBody>
      </p:sp>
      <p:sp>
        <p:nvSpPr>
          <p:cNvPr id="92" name="Google Shape;68;p8"/>
          <p:cNvSpPr txBox="1"/>
          <p:nvPr/>
        </p:nvSpPr>
        <p:spPr>
          <a:xfrm>
            <a:off x="10069149" y="1356600"/>
            <a:ext cx="2240101" cy="7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Быстрее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Проще писать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Более гранулярные</a:t>
            </a:r>
          </a:p>
        </p:txBody>
      </p:sp>
      <p:sp>
        <p:nvSpPr>
          <p:cNvPr id="93" name="Google Shape;69;p8"/>
          <p:cNvSpPr txBox="1"/>
          <p:nvPr/>
        </p:nvSpPr>
        <p:spPr>
          <a:xfrm>
            <a:off x="731849" y="1316699"/>
            <a:ext cx="2498102" cy="78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Медленнее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Сложнее в реализации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Важнее для бизнеса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Class="entr" nodeType="after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" grpId="5"/>
      <p:bldP build="whole" bldLvl="1" animBg="1" rev="0" advAuto="0" spid="88" grpId="3"/>
      <p:bldP build="whole" bldLvl="1" animBg="1" rev="0" advAuto="0" spid="90" grpId="6"/>
      <p:bldP build="whole" bldLvl="1" animBg="1" rev="0" advAuto="0" spid="82" grpId="1"/>
      <p:bldP build="whole" bldLvl="1" animBg="1" rev="0" advAuto="0" spid="91" grpId="4"/>
      <p:bldP build="whole" bldLvl="1" animBg="1" rev="0" advAuto="0" spid="85" grpId="2"/>
      <p:bldP build="whole" bldLvl="1" animBg="1" rev="0" advAuto="0" spid="92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45;p7"/>
          <p:cNvSpPr txBox="1"/>
          <p:nvPr>
            <p:ph type="sldNum" sz="quarter" idx="2"/>
          </p:nvPr>
        </p:nvSpPr>
        <p:spPr>
          <a:xfrm>
            <a:off x="11990074" y="6588938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" name="Google Shape;75;p9"/>
          <p:cNvSpPr txBox="1"/>
          <p:nvPr/>
        </p:nvSpPr>
        <p:spPr>
          <a:xfrm>
            <a:off x="421244" y="386230"/>
            <a:ext cx="7440302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Что у нас?</a:t>
            </a:r>
          </a:p>
        </p:txBody>
      </p:sp>
      <p:sp>
        <p:nvSpPr>
          <p:cNvPr id="97" name="Google Shape;76;p9"/>
          <p:cNvSpPr txBox="1"/>
          <p:nvPr/>
        </p:nvSpPr>
        <p:spPr>
          <a:xfrm>
            <a:off x="421250" y="2391215"/>
            <a:ext cx="7593901" cy="109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31800">
              <a:lnSpc>
                <a:spcPct val="115000"/>
              </a:lnSpc>
              <a:buClr>
                <a:schemeClr val="accent1"/>
              </a:buClr>
              <a:buSzPts val="3200"/>
              <a:buFont typeface="Arial"/>
              <a:buChar char="●"/>
              <a:defRPr sz="3200">
                <a:solidFill>
                  <a:srgbClr val="FFFFFF"/>
                </a:solidFill>
              </a:defRPr>
            </a:pPr>
            <a:r>
              <a:t>Jest - для утилит, хуков и виджетов</a:t>
            </a:r>
          </a:p>
          <a:p>
            <a:pPr marL="457200" indent="-431800">
              <a:lnSpc>
                <a:spcPct val="115000"/>
              </a:lnSpc>
              <a:buClr>
                <a:schemeClr val="accent1"/>
              </a:buClr>
              <a:buSzPts val="3200"/>
              <a:buFont typeface="Arial"/>
              <a:buChar char="●"/>
              <a:defRPr sz="3200">
                <a:solidFill>
                  <a:srgbClr val="FFFFFF"/>
                </a:solidFill>
              </a:defRPr>
            </a:pPr>
            <a:r>
              <a:t>Cypress - интеграционные тесты</a:t>
            </a:r>
          </a:p>
        </p:txBody>
      </p:sp>
      <p:pic>
        <p:nvPicPr>
          <p:cNvPr id="98" name="Google Shape;77;p9" descr="Google Shape;77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09038" y="1546374"/>
            <a:ext cx="2280151" cy="2521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cypress-training.png" descr="cypress-tra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9927" y="4536120"/>
            <a:ext cx="4638559" cy="1872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" grpId="1"/>
      <p:bldP build="whole" bldLvl="1" animBg="1" rev="0" advAuto="0" spid="99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84;p10"/>
          <p:cNvSpPr txBox="1"/>
          <p:nvPr/>
        </p:nvSpPr>
        <p:spPr>
          <a:xfrm>
            <a:off x="421244" y="386230"/>
            <a:ext cx="7440302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Почему cypress?</a:t>
            </a:r>
          </a:p>
        </p:txBody>
      </p:sp>
      <p:sp>
        <p:nvSpPr>
          <p:cNvPr id="102" name="Google Shape;85;p10"/>
          <p:cNvSpPr txBox="1"/>
          <p:nvPr/>
        </p:nvSpPr>
        <p:spPr>
          <a:xfrm>
            <a:off x="506024" y="2071611"/>
            <a:ext cx="9646802" cy="2358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Заходит в 80% кода и позволяет покрыть большую его часть меньшим количеством тестов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Тесты более репрезентативны, можно пощупать в браузере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Легко писать и поддерживать</a:t>
            </a:r>
          </a:p>
        </p:txBody>
      </p:sp>
      <p:pic>
        <p:nvPicPr>
          <p:cNvPr id="103" name="Google Shape;86;p10" descr="Google Shape;86;p10"/>
          <p:cNvPicPr>
            <a:picLocks noChangeAspect="1"/>
          </p:cNvPicPr>
          <p:nvPr/>
        </p:nvPicPr>
        <p:blipFill>
          <a:blip r:embed="rId2">
            <a:extLst/>
          </a:blip>
          <a:srcRect l="9780" t="10638" r="10834" b="9971"/>
          <a:stretch>
            <a:fillRect/>
          </a:stretch>
        </p:blipFill>
        <p:spPr>
          <a:xfrm>
            <a:off x="1035599" y="4898450"/>
            <a:ext cx="1622751" cy="162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cypress-training.png" descr="cypress-train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02454" y="4935990"/>
            <a:ext cx="1370447" cy="154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93;p11"/>
          <p:cNvSpPr txBox="1"/>
          <p:nvPr/>
        </p:nvSpPr>
        <p:spPr>
          <a:xfrm>
            <a:off x="421244" y="386230"/>
            <a:ext cx="7440302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Интеграционные тесты?</a:t>
            </a:r>
          </a:p>
        </p:txBody>
      </p:sp>
      <p:sp>
        <p:nvSpPr>
          <p:cNvPr id="107" name="Google Shape;94;p11"/>
          <p:cNvSpPr txBox="1"/>
          <p:nvPr/>
        </p:nvSpPr>
        <p:spPr>
          <a:xfrm>
            <a:off x="421249" y="2087118"/>
            <a:ext cx="9646802" cy="1893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Тестирование в рамках 1 микро-фронтенда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Тестируем пользовательские сценарии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Мокаем API / блочим запросы в CDN  (нет доступа в сеть на CI)</a:t>
            </a:r>
          </a:p>
        </p:txBody>
      </p:sp>
      <p:pic>
        <p:nvPicPr>
          <p:cNvPr id="108" name="cypress-training.png" descr="cypress-trai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454" y="4935990"/>
            <a:ext cx="1370447" cy="1547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cypress-training.png" descr="cypress-train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2454" y="4935990"/>
            <a:ext cx="1370447" cy="1547742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Google Shape;101;p12"/>
          <p:cNvSpPr txBox="1"/>
          <p:nvPr/>
        </p:nvSpPr>
        <p:spPr>
          <a:xfrm>
            <a:off x="421244" y="386230"/>
            <a:ext cx="8611067" cy="630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Библиотека для тестирования</a:t>
            </a:r>
          </a:p>
        </p:txBody>
      </p:sp>
      <p:sp>
        <p:nvSpPr>
          <p:cNvPr id="112" name="Google Shape;102;p12"/>
          <p:cNvSpPr txBox="1"/>
          <p:nvPr/>
        </p:nvSpPr>
        <p:spPr>
          <a:xfrm>
            <a:off x="506024" y="2116738"/>
            <a:ext cx="9646802" cy="375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mockApiMethod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mockGetFeatures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mockAlfaMetric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waitAlfaMetric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mockBridgeToAm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disableNetwork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enableNetwork</a:t>
            </a:r>
          </a:p>
          <a:p>
            <a:pPr marL="457200" indent="-406400">
              <a:lnSpc>
                <a:spcPct val="115000"/>
              </a:lnSpc>
              <a:buClr>
                <a:schemeClr val="accent1"/>
              </a:buClr>
              <a:buSzPts val="2800"/>
              <a:buFont typeface="Arial"/>
              <a:buChar char="●"/>
              <a:defRPr sz="2800">
                <a:solidFill>
                  <a:srgbClr val="FFFFFF"/>
                </a:solidFill>
              </a:defRPr>
            </a:pPr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08;p13"/>
          <p:cNvSpPr txBox="1"/>
          <p:nvPr>
            <p:ph type="sldNum" sz="quarter" idx="2"/>
          </p:nvPr>
        </p:nvSpPr>
        <p:spPr>
          <a:xfrm>
            <a:off x="11990074" y="6588938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5" name="Google Shape;110;p13"/>
          <p:cNvSpPr txBox="1"/>
          <p:nvPr/>
        </p:nvSpPr>
        <p:spPr>
          <a:xfrm>
            <a:off x="399249" y="386224"/>
            <a:ext cx="10585502" cy="630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9050" tIns="19050" rIns="19050" bIns="19050">
            <a:spAutoFit/>
          </a:bodyPr>
          <a:lstStyle>
            <a:lvl1pPr indent="457200">
              <a:defRPr b="1" sz="4200">
                <a:solidFill>
                  <a:srgbClr val="FFFFFF"/>
                </a:solidFill>
              </a:defRPr>
            </a:lvl1pPr>
          </a:lstStyle>
          <a:p>
            <a:pPr/>
            <a:r>
              <a:t>В какой-то момент мы оказались с…</a:t>
            </a:r>
          </a:p>
        </p:txBody>
      </p:sp>
      <p:pic>
        <p:nvPicPr>
          <p:cNvPr id="116" name="Google Shape;111;p13" descr="Google Shape;111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150" y="1231463"/>
            <a:ext cx="2141751" cy="51758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9" name="Google Shape;113;p13"/>
          <p:cNvGrpSpPr/>
          <p:nvPr/>
        </p:nvGrpSpPr>
        <p:grpSpPr>
          <a:xfrm>
            <a:off x="4158374" y="1532950"/>
            <a:ext cx="2779201" cy="1245121"/>
            <a:chOff x="0" y="0"/>
            <a:chExt cx="2779199" cy="1245120"/>
          </a:xfrm>
        </p:grpSpPr>
        <p:sp>
          <p:nvSpPr>
            <p:cNvPr id="117" name="Сквиркл"/>
            <p:cNvSpPr/>
            <p:nvPr/>
          </p:nvSpPr>
          <p:spPr>
            <a:xfrm>
              <a:off x="0" y="0"/>
              <a:ext cx="2779200" cy="1119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8" name="Своя библиотека с общими утилитами и командами"/>
            <p:cNvSpPr txBox="1"/>
            <p:nvPr/>
          </p:nvSpPr>
          <p:spPr>
            <a:xfrm>
              <a:off x="54640" y="54639"/>
              <a:ext cx="2669920" cy="1190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Своя библиотека с общими утилитами и командами</a:t>
              </a:r>
            </a:p>
          </p:txBody>
        </p:sp>
      </p:grpSp>
      <p:grpSp>
        <p:nvGrpSpPr>
          <p:cNvPr id="122" name="Google Shape;114;p13"/>
          <p:cNvGrpSpPr/>
          <p:nvPr/>
        </p:nvGrpSpPr>
        <p:grpSpPr>
          <a:xfrm>
            <a:off x="5016500" y="3216924"/>
            <a:ext cx="2628001" cy="691051"/>
            <a:chOff x="0" y="0"/>
            <a:chExt cx="2628000" cy="691049"/>
          </a:xfrm>
        </p:grpSpPr>
        <p:sp>
          <p:nvSpPr>
            <p:cNvPr id="120" name="Сквиркл"/>
            <p:cNvSpPr/>
            <p:nvPr/>
          </p:nvSpPr>
          <p:spPr>
            <a:xfrm>
              <a:off x="0" y="0"/>
              <a:ext cx="2628001" cy="49890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1" name="Не обновлялся ~1,5 года"/>
            <p:cNvSpPr txBox="1"/>
            <p:nvPr/>
          </p:nvSpPr>
          <p:spPr>
            <a:xfrm>
              <a:off x="24354" y="24354"/>
              <a:ext cx="2579292" cy="666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Не обновлялся ~1,5 года</a:t>
              </a:r>
            </a:p>
          </p:txBody>
        </p:sp>
      </p:grpSp>
      <p:grpSp>
        <p:nvGrpSpPr>
          <p:cNvPr id="125" name="Google Shape;115;p13"/>
          <p:cNvGrpSpPr/>
          <p:nvPr/>
        </p:nvGrpSpPr>
        <p:grpSpPr>
          <a:xfrm>
            <a:off x="8526125" y="3465524"/>
            <a:ext cx="2141701" cy="967559"/>
            <a:chOff x="0" y="0"/>
            <a:chExt cx="2141700" cy="967558"/>
          </a:xfrm>
        </p:grpSpPr>
        <p:sp>
          <p:nvSpPr>
            <p:cNvPr id="123" name="Сквиркл"/>
            <p:cNvSpPr/>
            <p:nvPr/>
          </p:nvSpPr>
          <p:spPr>
            <a:xfrm>
              <a:off x="0" y="0"/>
              <a:ext cx="2141701" cy="79830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Сложно писать  стабильные тесты"/>
            <p:cNvSpPr txBox="1"/>
            <p:nvPr/>
          </p:nvSpPr>
          <p:spPr>
            <a:xfrm>
              <a:off x="38969" y="38969"/>
              <a:ext cx="2063762" cy="928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600">
                  <a:solidFill>
                    <a:srgbClr val="FFFFFF"/>
                  </a:solidFill>
                </a:defRPr>
              </a:pPr>
              <a:r>
                <a:t>Сложно писать </a:t>
              </a:r>
              <a:br/>
              <a:r>
                <a:t>стабильные тесты</a:t>
              </a:r>
            </a:p>
          </p:txBody>
        </p:sp>
      </p:grpSp>
      <p:grpSp>
        <p:nvGrpSpPr>
          <p:cNvPr id="128" name="Google Shape;116;p13"/>
          <p:cNvGrpSpPr/>
          <p:nvPr/>
        </p:nvGrpSpPr>
        <p:grpSpPr>
          <a:xfrm>
            <a:off x="3724674" y="4850124"/>
            <a:ext cx="2726102" cy="1245122"/>
            <a:chOff x="0" y="0"/>
            <a:chExt cx="2726100" cy="1245120"/>
          </a:xfrm>
        </p:grpSpPr>
        <p:sp>
          <p:nvSpPr>
            <p:cNvPr id="126" name="Сквиркл"/>
            <p:cNvSpPr/>
            <p:nvPr/>
          </p:nvSpPr>
          <p:spPr>
            <a:xfrm>
              <a:off x="0" y="0"/>
              <a:ext cx="2726101" cy="11193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Своеобразный синтаксис  и медленные тесты,  запускаемые в Electron-e"/>
            <p:cNvSpPr txBox="1"/>
            <p:nvPr/>
          </p:nvSpPr>
          <p:spPr>
            <a:xfrm>
              <a:off x="54639" y="54639"/>
              <a:ext cx="2616822" cy="1190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sz="1600">
                  <a:solidFill>
                    <a:srgbClr val="FFFFFF"/>
                  </a:solidFill>
                </a:defRPr>
              </a:pPr>
              <a:r>
                <a:t>Своеобразный синтаксис </a:t>
              </a:r>
              <a:br/>
              <a:r>
                <a:t>и медленные тесты, </a:t>
              </a:r>
              <a:br/>
              <a:r>
                <a:t>запускаемые в Electron-e</a:t>
              </a:r>
            </a:p>
          </p:txBody>
        </p:sp>
      </p:grpSp>
      <p:grpSp>
        <p:nvGrpSpPr>
          <p:cNvPr id="131" name="Google Shape;117;p13"/>
          <p:cNvGrpSpPr/>
          <p:nvPr/>
        </p:nvGrpSpPr>
        <p:grpSpPr>
          <a:xfrm>
            <a:off x="7527825" y="5122974"/>
            <a:ext cx="2026200" cy="689836"/>
            <a:chOff x="0" y="0"/>
            <a:chExt cx="2026199" cy="689834"/>
          </a:xfrm>
        </p:grpSpPr>
        <p:sp>
          <p:nvSpPr>
            <p:cNvPr id="129" name="Сквиркл"/>
            <p:cNvSpPr/>
            <p:nvPr/>
          </p:nvSpPr>
          <p:spPr>
            <a:xfrm>
              <a:off x="0" y="0"/>
              <a:ext cx="2026200" cy="4740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1 поток из коробки"/>
            <p:cNvSpPr txBox="1"/>
            <p:nvPr/>
          </p:nvSpPr>
          <p:spPr>
            <a:xfrm>
              <a:off x="23139" y="23138"/>
              <a:ext cx="1979922" cy="666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 поток из коробки</a:t>
              </a:r>
            </a:p>
          </p:txBody>
        </p:sp>
      </p:grpSp>
      <p:grpSp>
        <p:nvGrpSpPr>
          <p:cNvPr id="134" name="Google Shape;118;p13"/>
          <p:cNvGrpSpPr/>
          <p:nvPr/>
        </p:nvGrpSpPr>
        <p:grpSpPr>
          <a:xfrm>
            <a:off x="8097400" y="1667199"/>
            <a:ext cx="2628001" cy="691051"/>
            <a:chOff x="0" y="0"/>
            <a:chExt cx="2628000" cy="691049"/>
          </a:xfrm>
        </p:grpSpPr>
        <p:sp>
          <p:nvSpPr>
            <p:cNvPr id="132" name="Сквиркл"/>
            <p:cNvSpPr/>
            <p:nvPr/>
          </p:nvSpPr>
          <p:spPr>
            <a:xfrm>
              <a:off x="0" y="0"/>
              <a:ext cx="2628001" cy="498901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Пачка сторонних пакетов"/>
            <p:cNvSpPr txBox="1"/>
            <p:nvPr/>
          </p:nvSpPr>
          <p:spPr>
            <a:xfrm>
              <a:off x="24354" y="24354"/>
              <a:ext cx="2579292" cy="666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lnSpc>
                  <a:spcPct val="115000"/>
                </a:lnSpc>
                <a:defRPr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Пачка сторонних пакетов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2"/>
      <p:bldP build="whole" bldLvl="1" animBg="1" rev="0" advAuto="0" spid="125" grpId="4"/>
      <p:bldP build="whole" bldLvl="1" animBg="1" rev="0" advAuto="0" spid="128" grpId="5"/>
      <p:bldP build="whole" bldLvl="1" animBg="1" rev="0" advAuto="0" spid="131" grpId="6"/>
      <p:bldP build="whole" bldLvl="1" animBg="1" rev="0" advAuto="0" spid="122" grpId="3"/>
      <p:bldP build="whole" bldLvl="1" animBg="1" rev="0" advAuto="0" spid="119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1_Обложка_1">
  <a:themeElements>
    <a:clrScheme name="1_Обложка_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3024"/>
      </a:accent1>
      <a:accent2>
        <a:srgbClr val="505759"/>
      </a:accent2>
      <a:accent3>
        <a:srgbClr val="D9D9D6"/>
      </a:accent3>
      <a:accent4>
        <a:srgbClr val="561487"/>
      </a:accent4>
      <a:accent5>
        <a:srgbClr val="C82724"/>
      </a:accent5>
      <a:accent6>
        <a:srgbClr val="898989"/>
      </a:accent6>
      <a:hlink>
        <a:srgbClr val="0000FF"/>
      </a:hlink>
      <a:folHlink>
        <a:srgbClr val="FF00FF"/>
      </a:folHlink>
    </a:clrScheme>
    <a:fontScheme name="1_Обложка_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Обложка_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Обложка_1">
  <a:themeElements>
    <a:clrScheme name="1_Обложка_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F3024"/>
      </a:accent1>
      <a:accent2>
        <a:srgbClr val="505759"/>
      </a:accent2>
      <a:accent3>
        <a:srgbClr val="D9D9D6"/>
      </a:accent3>
      <a:accent4>
        <a:srgbClr val="561487"/>
      </a:accent4>
      <a:accent5>
        <a:srgbClr val="C82724"/>
      </a:accent5>
      <a:accent6>
        <a:srgbClr val="898989"/>
      </a:accent6>
      <a:hlink>
        <a:srgbClr val="0000FF"/>
      </a:hlink>
      <a:folHlink>
        <a:srgbClr val="FF00FF"/>
      </a:folHlink>
    </a:clrScheme>
    <a:fontScheme name="1_Обложка_1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1_Обложка_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